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1.xml" ContentType="application/vnd.openxmlformats-officedocument.presentationml.comment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iso" initials="a" lastIdx="1" clrIdx="0">
    <p:extLst>
      <p:ext uri="{19B8F6BF-5375-455C-9EA6-DF929625EA0E}">
        <p15:presenceInfo xmlns:p15="http://schemas.microsoft.com/office/powerpoint/2012/main" userId="alis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Sentiment</a:t>
            </a:r>
            <a:r>
              <a:rPr lang="en-US" baseline="0"/>
              <a:t> of 'Climate Change' Tweets by Year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Sheet1!$A$21</c:f>
              <c:strCache>
                <c:ptCount val="1"/>
                <c:pt idx="0">
                  <c:v>Positive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Sheet1!$B$20:$D$20</c:f>
              <c:numCache>
                <c:formatCode>General</c:formatCode>
                <c:ptCount val="3"/>
                <c:pt idx="0">
                  <c:v>2020</c:v>
                </c:pt>
                <c:pt idx="1">
                  <c:v>2016</c:v>
                </c:pt>
                <c:pt idx="2">
                  <c:v>2012</c:v>
                </c:pt>
              </c:numCache>
            </c:numRef>
          </c:cat>
          <c:val>
            <c:numRef>
              <c:f>Sheet1!$B$21:$D$21</c:f>
              <c:numCache>
                <c:formatCode>General</c:formatCode>
                <c:ptCount val="3"/>
                <c:pt idx="0">
                  <c:v>0.40960939556976333</c:v>
                </c:pt>
                <c:pt idx="1">
                  <c:v>0.39800000000000002</c:v>
                </c:pt>
                <c:pt idx="2">
                  <c:v>0.42799999999999999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DF-4A01-AFF2-5722B00431BF}"/>
            </c:ext>
          </c:extLst>
        </c:ser>
        <c:ser>
          <c:idx val="1"/>
          <c:order val="1"/>
          <c:tx>
            <c:strRef>
              <c:f>Sheet1!$A$22</c:f>
              <c:strCache>
                <c:ptCount val="1"/>
                <c:pt idx="0">
                  <c:v>Nuetral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Sheet1!$B$20:$D$20</c:f>
              <c:numCache>
                <c:formatCode>General</c:formatCode>
                <c:ptCount val="3"/>
                <c:pt idx="0">
                  <c:v>2020</c:v>
                </c:pt>
                <c:pt idx="1">
                  <c:v>2016</c:v>
                </c:pt>
                <c:pt idx="2">
                  <c:v>2012</c:v>
                </c:pt>
              </c:numCache>
            </c:numRef>
          </c:cat>
          <c:val>
            <c:numRef>
              <c:f>Sheet1!$B$22:$D$22</c:f>
              <c:numCache>
                <c:formatCode>General</c:formatCode>
                <c:ptCount val="3"/>
                <c:pt idx="0">
                  <c:v>0.34170108535213439</c:v>
                </c:pt>
                <c:pt idx="1">
                  <c:v>0.316</c:v>
                </c:pt>
                <c:pt idx="2">
                  <c:v>0.30199999999999999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EDF-4A01-AFF2-5722B00431BF}"/>
            </c:ext>
          </c:extLst>
        </c:ser>
        <c:ser>
          <c:idx val="2"/>
          <c:order val="2"/>
          <c:tx>
            <c:strRef>
              <c:f>Sheet1!$A$23</c:f>
              <c:strCache>
                <c:ptCount val="1"/>
                <c:pt idx="0">
                  <c:v>Negative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Sheet1!$B$20:$D$20</c:f>
              <c:numCache>
                <c:formatCode>General</c:formatCode>
                <c:ptCount val="3"/>
                <c:pt idx="0">
                  <c:v>2020</c:v>
                </c:pt>
                <c:pt idx="1">
                  <c:v>2016</c:v>
                </c:pt>
                <c:pt idx="2">
                  <c:v>2012</c:v>
                </c:pt>
              </c:numCache>
            </c:numRef>
          </c:cat>
          <c:val>
            <c:numRef>
              <c:f>Sheet1!$B$23:$D$23</c:f>
              <c:numCache>
                <c:formatCode>General</c:formatCode>
                <c:ptCount val="3"/>
                <c:pt idx="0">
                  <c:v>0.24868951907810227</c:v>
                </c:pt>
                <c:pt idx="1">
                  <c:v>0.28599999999999998</c:v>
                </c:pt>
                <c:pt idx="2">
                  <c:v>0.27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EDF-4A01-AFF2-5722B0043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1545600"/>
        <c:axId val="491547240"/>
      </c:barChart>
      <c:catAx>
        <c:axId val="49154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1547240"/>
        <c:crosses val="autoZero"/>
        <c:auto val="1"/>
        <c:lblAlgn val="ctr"/>
        <c:lblOffset val="100"/>
        <c:noMultiLvlLbl val="0"/>
      </c:catAx>
      <c:valAx>
        <c:axId val="491547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154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Sheet1!$B$9</c:f>
              <c:strCache>
                <c:ptCount val="1"/>
                <c:pt idx="0">
                  <c:v>Proportion Skeptical Tweets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Sheet1!$C$8:$E$8</c:f>
              <c:numCache>
                <c:formatCode>General</c:formatCode>
                <c:ptCount val="3"/>
                <c:pt idx="0">
                  <c:v>2020</c:v>
                </c:pt>
                <c:pt idx="1">
                  <c:v>2016</c:v>
                </c:pt>
                <c:pt idx="2">
                  <c:v>2012</c:v>
                </c:pt>
              </c:numCache>
            </c:numRef>
          </c:cat>
          <c:val>
            <c:numRef>
              <c:f>Sheet1!$C$9:$E$9</c:f>
              <c:numCache>
                <c:formatCode>General</c:formatCode>
                <c:ptCount val="3"/>
                <c:pt idx="0">
                  <c:v>0.13252351592878506</c:v>
                </c:pt>
                <c:pt idx="1">
                  <c:v>2.1450459652706845E-2</c:v>
                </c:pt>
                <c:pt idx="2">
                  <c:v>4.0582726326742979E-2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6D-47E6-BF4F-BA974084F4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0195488"/>
        <c:axId val="490197456"/>
      </c:barChart>
      <c:catAx>
        <c:axId val="49019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197456"/>
        <c:crosses val="autoZero"/>
        <c:auto val="1"/>
        <c:lblAlgn val="ctr"/>
        <c:lblOffset val="100"/>
        <c:noMultiLvlLbl val="0"/>
      </c:catAx>
      <c:valAx>
        <c:axId val="490197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19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9914479440069994E-2"/>
          <c:y val="2.8194444444444459E-2"/>
          <c:w val="0.8956410761154856"/>
          <c:h val="0.768942232386468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Sheet1!$F$2</c:f>
              <c:strCache>
                <c:ptCount val="1"/>
                <c:pt idx="0">
                  <c:v>skeptical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Sheet1!$E$3:$E$5</c:f>
              <c:strCache>
                <c:ptCount val="3"/>
                <c:pt idx="0">
                  <c:v>negative</c:v>
                </c:pt>
                <c:pt idx="1">
                  <c:v>nuetral</c:v>
                </c:pt>
                <c:pt idx="2">
                  <c:v>positive</c:v>
                </c:pt>
              </c:strCache>
            </c:strRef>
          </c:cat>
          <c:val>
            <c:numRef>
              <c:f>Sheet1!$F$3:$F$5</c:f>
              <c:numCache>
                <c:formatCode>General</c:formatCode>
                <c:ptCount val="3"/>
                <c:pt idx="0">
                  <c:v>0.3574928542262148</c:v>
                </c:pt>
                <c:pt idx="1">
                  <c:v>9.4732543895467536E-2</c:v>
                </c:pt>
                <c:pt idx="2">
                  <c:v>0.54777460187831772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80-4DDD-B9B3-DAFA67B684E7}"/>
            </c:ext>
          </c:extLst>
        </c:ser>
        <c:ser>
          <c:idx val="1"/>
          <c:order val="1"/>
          <c:tx>
            <c:strRef>
              <c:f>Sheet1!$G$2</c:f>
              <c:strCache>
                <c:ptCount val="1"/>
                <c:pt idx="0">
                  <c:v>not skeptical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Sheet1!$E$3:$E$5</c:f>
              <c:strCache>
                <c:ptCount val="3"/>
                <c:pt idx="0">
                  <c:v>negative</c:v>
                </c:pt>
                <c:pt idx="1">
                  <c:v>nuetral</c:v>
                </c:pt>
                <c:pt idx="2">
                  <c:v>positive</c:v>
                </c:pt>
              </c:strCache>
            </c:strRef>
          </c:cat>
          <c:val>
            <c:numRef>
              <c:f>Sheet1!$G$3:$G$5</c:f>
              <c:numCache>
                <c:formatCode>General</c:formatCode>
                <c:ptCount val="3"/>
                <c:pt idx="0">
                  <c:v>0.34127959367575983</c:v>
                </c:pt>
                <c:pt idx="1">
                  <c:v>0.25280576718276399</c:v>
                </c:pt>
                <c:pt idx="2">
                  <c:v>0.40591463914147619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80-4DDD-B9B3-DAFA67B684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1598872"/>
        <c:axId val="431600184"/>
      </c:barChart>
      <c:catAx>
        <c:axId val="431598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600184"/>
        <c:crosses val="autoZero"/>
        <c:auto val="1"/>
        <c:lblAlgn val="ctr"/>
        <c:lblOffset val="100"/>
        <c:noMultiLvlLbl val="0"/>
      </c:catAx>
      <c:valAx>
        <c:axId val="431600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598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30T18:26:40.720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comments" Target="../comments/commen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chart" Target="../charts/char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8ED56-EEEB-4107-82C6-FFBEB2D5CC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Sentiment and Skepticism of tweets referencing global warming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32B883-66A2-4FE3-8763-1E63A8E9E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IMSE 670 Final Project</a:t>
            </a:r>
          </a:p>
          <a:p>
            <a:r>
              <a:rPr lang="en-US" dirty="0"/>
              <a:t>Wesley Matson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AA62950-44B3-4320-B309-00D5516DD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5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65"/>
    </mc:Choice>
    <mc:Fallback xmlns="">
      <p:transition spd="slow" advTm="12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BB6A-0C22-452A-8C31-0268A4CB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change is becoming an increasing polarizing political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FA202-7505-48EF-8033-29F8D3B8E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284376"/>
            <a:ext cx="7315200" cy="2700372"/>
          </a:xfrm>
        </p:spPr>
        <p:txBody>
          <a:bodyPr/>
          <a:lstStyle/>
          <a:p>
            <a:r>
              <a:rPr lang="en-US" dirty="0"/>
              <a:t>Recent weather data has shown the earth is getting warmer at an increasing pace.</a:t>
            </a:r>
          </a:p>
          <a:p>
            <a:r>
              <a:rPr lang="en-US" dirty="0"/>
              <a:t>The scientific community is certain the affects are man made, while others are skeptical humanity can affect climate.</a:t>
            </a:r>
          </a:p>
          <a:p>
            <a:r>
              <a:rPr lang="en-US" dirty="0"/>
              <a:t>If human behavior is to blame, the time to act is now to reduce the damaging negative affects.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E6B9D0-B75E-451F-90C2-A61508B56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9268" y="639770"/>
            <a:ext cx="7315200" cy="291634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F9129B2-CA96-44D9-8F18-637939886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35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21"/>
    </mc:Choice>
    <mc:Fallback xmlns="">
      <p:transition spd="slow" advTm="49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7F3D-FA72-44A0-A90C-BD656C256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Will climate change be a bigger issue in the 2020 presidential election?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6222E2-4662-4C27-A6D7-A48669362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Collect tweets mentioning ‘climate change’ of ‘global warming’ from April 2019, April 2015 and April 2011.</a:t>
            </a:r>
          </a:p>
          <a:p>
            <a:r>
              <a:rPr lang="en-US" sz="2400" dirty="0"/>
              <a:t>Use VADER sentiment python package to measure the sentiment and label each tweet as positive, negative or neutral.</a:t>
            </a:r>
          </a:p>
          <a:p>
            <a:r>
              <a:rPr lang="en-US" sz="2400" dirty="0"/>
              <a:t>After manually labeling a small sample from each time period, use topic modeling package Neutral Network to label each tweet as skeptical or not skeptical of human induced climate change.</a:t>
            </a:r>
          </a:p>
          <a:p>
            <a:r>
              <a:rPr lang="en-US" sz="2400" dirty="0"/>
              <a:t>From this analysis, we can see if there are any potential shifts in voter sentiment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2044D0E-FB2F-472C-8459-F412EFB7D0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58"/>
    </mc:Choice>
    <mc:Fallback xmlns="">
      <p:transition spd="slow" advTm="146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67EC-4E80-45ED-AB71-CA1A74E52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" y="1142999"/>
            <a:ext cx="2834640" cy="1021361"/>
          </a:xfrm>
        </p:spPr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BB2F7-9149-4CB1-8C82-7E0435C6EE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6032" y="3103926"/>
            <a:ext cx="2834640" cy="2712239"/>
          </a:xfrm>
        </p:spPr>
        <p:txBody>
          <a:bodyPr>
            <a:normAutofit/>
          </a:bodyPr>
          <a:lstStyle/>
          <a:p>
            <a:r>
              <a:rPr lang="en-US" dirty="0"/>
              <a:t>Sentiment of tweets referencing ‘Climate Change’ is relatively unchanged in the last 8 years.</a:t>
            </a:r>
          </a:p>
          <a:p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FFC0BFE-4893-4F53-8A8E-1DB167303AB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67150" y="868363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02CC792-03A9-4C66-8522-3293DB485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4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94"/>
    </mc:Choice>
    <mc:Fallback xmlns="">
      <p:transition spd="slow" advTm="38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FCF8-F36D-4A9A-BB13-708687846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2305163"/>
          </a:xfrm>
        </p:spPr>
        <p:txBody>
          <a:bodyPr/>
          <a:lstStyle/>
          <a:p>
            <a:r>
              <a:rPr lang="en-US" dirty="0"/>
              <a:t>Topic Modeling to estimate skepticism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9FA37-1507-4943-8642-4F167468D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536766"/>
          </a:xfrm>
        </p:spPr>
        <p:txBody>
          <a:bodyPr/>
          <a:lstStyle/>
          <a:p>
            <a:r>
              <a:rPr lang="en-US" dirty="0"/>
              <a:t>Estimated Model Accuracy: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A6ED6B8-A228-4A78-9DAE-FF2BB60591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867149" y="2072083"/>
            <a:ext cx="3510137" cy="344900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F0E118-0EC7-4C8F-8217-63043BDB30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How skepticism changed with time: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F36BEDB-FC89-46E4-BBF7-A93FEB485D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8143744"/>
              </p:ext>
            </p:extLst>
          </p:nvPr>
        </p:nvGraphicFramePr>
        <p:xfrm>
          <a:off x="7979329" y="2072082"/>
          <a:ext cx="3313854" cy="3449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36E7154-2573-4290-8AD8-87D24E04B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18463" y="5908576"/>
            <a:ext cx="3474720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D5C26-D132-4DBD-B8D5-9220B1666504}"/>
              </a:ext>
            </a:extLst>
          </p:cNvPr>
          <p:cNvSpPr txBox="1"/>
          <p:nvPr/>
        </p:nvSpPr>
        <p:spPr>
          <a:xfrm>
            <a:off x="252919" y="3429000"/>
            <a:ext cx="2867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Clearly, skepticism of global warming has increased in the past 8 years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80D7F3-4B3B-4143-B7D4-16199CC47B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840"/>
    </mc:Choice>
    <mc:Fallback xmlns="">
      <p:transition spd="slow" advTm="120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C9EEA-9B72-4268-88B0-77218D4A6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between sentiment </a:t>
            </a:r>
            <a:r>
              <a:rPr lang="en-US"/>
              <a:t>and skepticism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72F7E-084C-45CA-ABE4-D8BD8A2B3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7912" y="895444"/>
            <a:ext cx="3992572" cy="807720"/>
          </a:xfrm>
        </p:spPr>
        <p:txBody>
          <a:bodyPr/>
          <a:lstStyle/>
          <a:p>
            <a:r>
              <a:rPr lang="en-US" dirty="0"/>
              <a:t>Distribution of sentiment in each skepticism category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B2928-3EA8-42F2-993E-E6414B2D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60484" y="889993"/>
            <a:ext cx="3432699" cy="813171"/>
          </a:xfrm>
        </p:spPr>
        <p:txBody>
          <a:bodyPr/>
          <a:lstStyle/>
          <a:p>
            <a:r>
              <a:rPr lang="en-US" dirty="0"/>
              <a:t>Compare sentiment in each skepticism category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A593910-5582-44F3-8BCC-FE786075A5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5869186"/>
              </p:ext>
            </p:extLst>
          </p:nvPr>
        </p:nvGraphicFramePr>
        <p:xfrm>
          <a:off x="8019876" y="1925752"/>
          <a:ext cx="3357197" cy="3547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EBAEA7D-B4A6-41F0-904F-42F78B680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4778234-9D02-4235-9792-B1A164925F9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042" y="1821553"/>
            <a:ext cx="3919480" cy="390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1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297"/>
    </mc:Choice>
    <mc:Fallback xmlns="">
      <p:transition spd="slow" advTm="109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72EE-615D-4F67-A035-F5852B2B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sentiment of tweets remains unchanged, skepticism of tweets has increased.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F8C2CA-5BFA-4511-BB47-5998552B0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151" y="959862"/>
            <a:ext cx="7680679" cy="487642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D4A2719-248E-4167-95A4-527ECF2B47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99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441"/>
    </mc:Choice>
    <mc:Fallback xmlns="">
      <p:transition spd="slow" advTm="85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267</TotalTime>
  <Words>270</Words>
  <Application>Microsoft Office PowerPoint</Application>
  <PresentationFormat>Widescreen</PresentationFormat>
  <Paragraphs>24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Corbel</vt:lpstr>
      <vt:lpstr>Wingdings 2</vt:lpstr>
      <vt:lpstr>Frame</vt:lpstr>
      <vt:lpstr>Sentiment and Skepticism of tweets referencing global warming</vt:lpstr>
      <vt:lpstr>Climate change is becoming an increasing polarizing political topic</vt:lpstr>
      <vt:lpstr>Will climate change be a bigger issue in the 2020 presidential election?</vt:lpstr>
      <vt:lpstr>Sentiment analysis</vt:lpstr>
      <vt:lpstr>Topic Modeling to estimate skepticism</vt:lpstr>
      <vt:lpstr>Connection between sentiment and skepticism</vt:lpstr>
      <vt:lpstr>While sentiment of tweets remains unchanged, skepticism of tweets has increased.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and Skepticism of tweets referencing global warming</dc:title>
  <dc:creator>aliso</dc:creator>
  <cp:lastModifiedBy>aliso</cp:lastModifiedBy>
  <cp:revision>21</cp:revision>
  <dcterms:created xsi:type="dcterms:W3CDTF">2019-04-28T23:54:42Z</dcterms:created>
  <dcterms:modified xsi:type="dcterms:W3CDTF">2019-05-08T02:49:24Z</dcterms:modified>
</cp:coreProperties>
</file>

<file path=docProps/thumbnail.jpeg>
</file>